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8"/>
  </p:notesMasterIdLst>
  <p:sldIdLst>
    <p:sldId id="256" r:id="rId5"/>
    <p:sldId id="258" r:id="rId6"/>
    <p:sldId id="257" r:id="rId7"/>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123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E9B514-E163-4849-8F1C-C3467F93103F}" type="datetimeFigureOut">
              <a:rPr kumimoji="1" lang="ja-JP" altLang="en-US" smtClean="0"/>
              <a:t>2022/8/1</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8883A1-2DE5-4EE8-A21B-3917171A2663}" type="slidenum">
              <a:rPr kumimoji="1" lang="ja-JP" altLang="en-US" smtClean="0"/>
              <a:t>‹#›</a:t>
            </a:fld>
            <a:endParaRPr kumimoji="1" lang="ja-JP" altLang="en-US"/>
          </a:p>
        </p:txBody>
      </p:sp>
    </p:spTree>
    <p:extLst>
      <p:ext uri="{BB962C8B-B14F-4D97-AF65-F5344CB8AC3E}">
        <p14:creationId xmlns:p14="http://schemas.microsoft.com/office/powerpoint/2010/main" val="340676803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41657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479437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346022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296842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2565429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2182293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325449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4258537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1823960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1526265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56AB647-1ECA-41C5-BA61-81AF1A11BA87}" type="datetimeFigureOut">
              <a:rPr kumimoji="1" lang="ja-JP" altLang="en-US" smtClean="0"/>
              <a:t>2022/8/1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1003390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6AB647-1ECA-41C5-BA61-81AF1A11BA87}" type="datetimeFigureOut">
              <a:rPr kumimoji="1" lang="ja-JP" altLang="en-US" smtClean="0"/>
              <a:t>2022/8/1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F972D-6FE2-486C-ACA0-AF0AABCB5733}" type="slidenum">
              <a:rPr kumimoji="1" lang="ja-JP" altLang="en-US" smtClean="0"/>
              <a:t>‹#›</a:t>
            </a:fld>
            <a:endParaRPr kumimoji="1" lang="ja-JP" altLang="en-US"/>
          </a:p>
        </p:txBody>
      </p:sp>
    </p:spTree>
    <p:extLst>
      <p:ext uri="{BB962C8B-B14F-4D97-AF65-F5344CB8AC3E}">
        <p14:creationId xmlns:p14="http://schemas.microsoft.com/office/powerpoint/2010/main" val="383047796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944A8C4-0834-415F-B44E-AAB37D9286A2}"/>
              </a:ext>
            </a:extLst>
          </p:cNvPr>
          <p:cNvSpPr/>
          <p:nvPr/>
        </p:nvSpPr>
        <p:spPr>
          <a:xfrm>
            <a:off x="5935708" y="2751909"/>
            <a:ext cx="3722792" cy="3791210"/>
          </a:xfrm>
          <a:prstGeom prst="rect">
            <a:avLst/>
          </a:prstGeom>
        </p:spPr>
        <p:style>
          <a:lnRef idx="1">
            <a:schemeClr val="accent4"/>
          </a:lnRef>
          <a:fillRef idx="2">
            <a:schemeClr val="accent4"/>
          </a:fillRef>
          <a:effectRef idx="1">
            <a:schemeClr val="accent4"/>
          </a:effectRef>
          <a:fontRef idx="minor">
            <a:schemeClr val="dk1"/>
          </a:fontRef>
        </p:style>
        <p:txBody>
          <a:bodyPr rtlCol="0" anchor="t" anchorCtr="0"/>
          <a:lstStyle/>
          <a:p>
            <a:pPr algn="ctr"/>
            <a:endParaRPr kumimoji="1" lang="en-US" altLang="ja-JP" sz="2800" dirty="0">
              <a:latin typeface="Meiryo UI" panose="020B0604030504040204" pitchFamily="50" charset="-128"/>
              <a:ea typeface="Meiryo UI" panose="020B0604030504040204" pitchFamily="50" charset="-128"/>
            </a:endParaRPr>
          </a:p>
          <a:p>
            <a:pPr algn="ctr"/>
            <a:r>
              <a:rPr kumimoji="1" lang="ja-JP" altLang="en-US" sz="2800" dirty="0">
                <a:latin typeface="Meiryo UI" panose="020B0604030504040204" pitchFamily="50" charset="-128"/>
                <a:ea typeface="Meiryo UI" panose="020B0604030504040204" pitchFamily="50" charset="-128"/>
              </a:rPr>
              <a:t>プロフィール写真</a:t>
            </a:r>
            <a:endParaRPr kumimoji="1" lang="en-US" altLang="ja-JP" sz="2800"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65FD8E0F-6D36-4999-967B-83AC1EA2C8CF}"/>
              </a:ext>
            </a:extLst>
          </p:cNvPr>
          <p:cNvSpPr txBox="1"/>
          <p:nvPr/>
        </p:nvSpPr>
        <p:spPr>
          <a:xfrm>
            <a:off x="785381" y="1121835"/>
            <a:ext cx="8197441" cy="2554545"/>
          </a:xfrm>
          <a:prstGeom prst="rect">
            <a:avLst/>
          </a:prstGeom>
          <a:noFill/>
        </p:spPr>
        <p:txBody>
          <a:bodyPr wrap="square" rtlCol="0">
            <a:spAutoFit/>
          </a:bodyPr>
          <a:lstStyle/>
          <a:p>
            <a:r>
              <a:rPr kumimoji="1" lang="ja-JP" altLang="en-US" sz="4000" dirty="0">
                <a:latin typeface="Meiryo UI" panose="020B0604030504040204" pitchFamily="50" charset="-128"/>
                <a:ea typeface="Meiryo UI" panose="020B0604030504040204" pitchFamily="50" charset="-128"/>
              </a:rPr>
              <a:t>○○大学</a:t>
            </a:r>
            <a:endParaRPr kumimoji="1" lang="en-US" altLang="ja-JP" sz="4000" dirty="0">
              <a:latin typeface="Meiryo UI" panose="020B0604030504040204" pitchFamily="50" charset="-128"/>
              <a:ea typeface="Meiryo UI" panose="020B0604030504040204" pitchFamily="50" charset="-128"/>
            </a:endParaRPr>
          </a:p>
          <a:p>
            <a:r>
              <a:rPr kumimoji="1" lang="ja-JP" altLang="en-US" sz="4000" dirty="0">
                <a:latin typeface="Meiryo UI" panose="020B0604030504040204" pitchFamily="50" charset="-128"/>
                <a:ea typeface="Meiryo UI" panose="020B0604030504040204" pitchFamily="50" charset="-128"/>
              </a:rPr>
              <a:t>○○○○研究科○○○○専攻</a:t>
            </a:r>
            <a:endParaRPr kumimoji="1" lang="en-US" altLang="ja-JP" sz="4000" dirty="0">
              <a:latin typeface="Meiryo UI" panose="020B0604030504040204" pitchFamily="50" charset="-128"/>
              <a:ea typeface="Meiryo UI" panose="020B0604030504040204" pitchFamily="50" charset="-128"/>
            </a:endParaRPr>
          </a:p>
          <a:p>
            <a:r>
              <a:rPr kumimoji="1" lang="ja-JP" altLang="en-US" sz="4000" dirty="0">
                <a:latin typeface="Meiryo UI" panose="020B0604030504040204" pitchFamily="50" charset="-128"/>
                <a:ea typeface="Meiryo UI" panose="020B0604030504040204" pitchFamily="50" charset="-128"/>
              </a:rPr>
              <a:t>○○研究室</a:t>
            </a:r>
            <a:endParaRPr kumimoji="1" lang="en-US" altLang="ja-JP" sz="4000" dirty="0">
              <a:latin typeface="Meiryo UI" panose="020B0604030504040204" pitchFamily="50" charset="-128"/>
              <a:ea typeface="Meiryo UI" panose="020B0604030504040204" pitchFamily="50" charset="-128"/>
            </a:endParaRPr>
          </a:p>
          <a:p>
            <a:r>
              <a:rPr kumimoji="1" lang="ja-JP" altLang="en-US" sz="4000" dirty="0">
                <a:latin typeface="Meiryo UI" panose="020B0604030504040204" pitchFamily="50" charset="-128"/>
                <a:ea typeface="Meiryo UI" panose="020B0604030504040204" pitchFamily="50" charset="-128"/>
              </a:rPr>
              <a:t>博士課程後期　○年</a:t>
            </a:r>
          </a:p>
        </p:txBody>
      </p:sp>
      <p:sp>
        <p:nvSpPr>
          <p:cNvPr id="4" name="テキスト ボックス 3">
            <a:extLst>
              <a:ext uri="{FF2B5EF4-FFF2-40B4-BE49-F238E27FC236}">
                <a16:creationId xmlns:a16="http://schemas.microsoft.com/office/drawing/2014/main" id="{AFEC765B-E117-4345-B104-E6C95FFAB091}"/>
              </a:ext>
            </a:extLst>
          </p:cNvPr>
          <p:cNvSpPr txBox="1"/>
          <p:nvPr/>
        </p:nvSpPr>
        <p:spPr>
          <a:xfrm>
            <a:off x="803137" y="3929309"/>
            <a:ext cx="3414717" cy="923330"/>
          </a:xfrm>
          <a:prstGeom prst="rect">
            <a:avLst/>
          </a:prstGeom>
          <a:noFill/>
        </p:spPr>
        <p:txBody>
          <a:bodyPr wrap="none" rtlCol="0">
            <a:spAutoFit/>
          </a:bodyPr>
          <a:lstStyle/>
          <a:p>
            <a:r>
              <a:rPr kumimoji="1" lang="ja-JP" altLang="en-US" sz="5400" dirty="0">
                <a:latin typeface="Meiryo UI" panose="020B0604030504040204" pitchFamily="50" charset="-128"/>
                <a:ea typeface="Meiryo UI" panose="020B0604030504040204" pitchFamily="50" charset="-128"/>
              </a:rPr>
              <a:t>横浜　太郎</a:t>
            </a:r>
          </a:p>
        </p:txBody>
      </p:sp>
      <p:sp>
        <p:nvSpPr>
          <p:cNvPr id="11" name="テキスト ボックス 10">
            <a:extLst>
              <a:ext uri="{FF2B5EF4-FFF2-40B4-BE49-F238E27FC236}">
                <a16:creationId xmlns:a16="http://schemas.microsoft.com/office/drawing/2014/main" id="{92DB8C30-3A61-470A-9EC3-0646EAD58FB3}"/>
              </a:ext>
            </a:extLst>
          </p:cNvPr>
          <p:cNvSpPr txBox="1"/>
          <p:nvPr/>
        </p:nvSpPr>
        <p:spPr>
          <a:xfrm>
            <a:off x="6272593" y="4139645"/>
            <a:ext cx="3062608" cy="1754326"/>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・サイズ・縦横比は自由です。</a:t>
            </a:r>
            <a:endParaRPr kumimoji="1" lang="en-US" altLang="ja-JP" dirty="0">
              <a:latin typeface="Meiryo UI" panose="020B0604030504040204" pitchFamily="50" charset="-128"/>
              <a:ea typeface="Meiryo UI" panose="020B0604030504040204" pitchFamily="50" charset="-128"/>
            </a:endParaRPr>
          </a:p>
          <a:p>
            <a:r>
              <a:rPr kumimoji="1" lang="ja-JP" altLang="en-US" dirty="0">
                <a:latin typeface="Meiryo UI" panose="020B0604030504040204" pitchFamily="50" charset="-128"/>
                <a:ea typeface="Meiryo UI" panose="020B0604030504040204" pitchFamily="50" charset="-128"/>
              </a:rPr>
              <a:t>・証明写真でも良いですが、よりご自身の魅力が伝わる写真が好ましいです。（研修・旅行・学会のスナップ写真、実験・趣味を楽しむ姿など。）</a:t>
            </a:r>
          </a:p>
        </p:txBody>
      </p:sp>
      <p:sp>
        <p:nvSpPr>
          <p:cNvPr id="14" name="吹き出し: 角を丸めた四角形 13">
            <a:extLst>
              <a:ext uri="{FF2B5EF4-FFF2-40B4-BE49-F238E27FC236}">
                <a16:creationId xmlns:a16="http://schemas.microsoft.com/office/drawing/2014/main" id="{1B5CF9BC-1143-4678-B97F-A76EFE145E13}"/>
              </a:ext>
            </a:extLst>
          </p:cNvPr>
          <p:cNvSpPr/>
          <p:nvPr/>
        </p:nvSpPr>
        <p:spPr>
          <a:xfrm>
            <a:off x="3001657" y="5522302"/>
            <a:ext cx="1917215" cy="738651"/>
          </a:xfrm>
          <a:prstGeom prst="wedgeRoundRectCallout">
            <a:avLst>
              <a:gd name="adj1" fmla="val -21608"/>
              <a:gd name="adj2" fmla="val -103997"/>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フォントの変更は自由ですが、文字サイズは小さくしすぎないようご注意ください。</a:t>
            </a:r>
          </a:p>
        </p:txBody>
      </p:sp>
      <p:sp>
        <p:nvSpPr>
          <p:cNvPr id="16" name="テキスト ボックス 15">
            <a:extLst>
              <a:ext uri="{FF2B5EF4-FFF2-40B4-BE49-F238E27FC236}">
                <a16:creationId xmlns:a16="http://schemas.microsoft.com/office/drawing/2014/main" id="{51724141-8515-4A2E-ACC9-7BCE503B60C8}"/>
              </a:ext>
            </a:extLst>
          </p:cNvPr>
          <p:cNvSpPr txBox="1"/>
          <p:nvPr/>
        </p:nvSpPr>
        <p:spPr>
          <a:xfrm>
            <a:off x="1055227" y="4739810"/>
            <a:ext cx="2653609" cy="276999"/>
          </a:xfrm>
          <a:prstGeom prst="rect">
            <a:avLst/>
          </a:prstGeom>
          <a:noFill/>
        </p:spPr>
        <p:txBody>
          <a:bodyPr wrap="square" rtlCol="0">
            <a:spAutoFit/>
          </a:bodyPr>
          <a:lstStyle/>
          <a:p>
            <a:pPr algn="dist"/>
            <a:r>
              <a:rPr kumimoji="1" lang="en-US" altLang="ja-JP" sz="1200" i="1" dirty="0">
                <a:latin typeface="Meiryo UI" panose="020B0604030504040204" pitchFamily="50" charset="-128"/>
                <a:ea typeface="Meiryo UI" panose="020B0604030504040204" pitchFamily="50" charset="-128"/>
              </a:rPr>
              <a:t>Yokohama         Taro</a:t>
            </a:r>
          </a:p>
        </p:txBody>
      </p:sp>
      <p:sp>
        <p:nvSpPr>
          <p:cNvPr id="5" name="四角形: 角を丸くする 4">
            <a:extLst>
              <a:ext uri="{FF2B5EF4-FFF2-40B4-BE49-F238E27FC236}">
                <a16:creationId xmlns:a16="http://schemas.microsoft.com/office/drawing/2014/main" id="{7DD6BC54-F533-401D-B3A5-58465A9646F5}"/>
              </a:ext>
            </a:extLst>
          </p:cNvPr>
          <p:cNvSpPr/>
          <p:nvPr/>
        </p:nvSpPr>
        <p:spPr>
          <a:xfrm>
            <a:off x="342179" y="5522301"/>
            <a:ext cx="2005388" cy="73865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注意</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全ページにおいて、</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メールアドレス、電話番号、生年月日等の個人情報は入れないでください。</a:t>
            </a:r>
          </a:p>
        </p:txBody>
      </p:sp>
      <p:sp>
        <p:nvSpPr>
          <p:cNvPr id="10" name="正方形/長方形 9">
            <a:extLst>
              <a:ext uri="{FF2B5EF4-FFF2-40B4-BE49-F238E27FC236}">
                <a16:creationId xmlns:a16="http://schemas.microsoft.com/office/drawing/2014/main" id="{35790F44-7FC4-4044-8E7B-438BD14B0CA3}"/>
              </a:ext>
            </a:extLst>
          </p:cNvPr>
          <p:cNvSpPr/>
          <p:nvPr/>
        </p:nvSpPr>
        <p:spPr>
          <a:xfrm>
            <a:off x="8512591" y="273968"/>
            <a:ext cx="1145759" cy="839702"/>
          </a:xfrm>
          <a:prstGeom prst="rect">
            <a:avLst/>
          </a:prstGeom>
          <a:solidFill>
            <a:schemeClr val="bg1"/>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4400" b="1" dirty="0">
              <a:solidFill>
                <a:schemeClr val="tx1"/>
              </a:solidFill>
              <a:latin typeface="Meiryo UI" panose="020B0604030504040204" pitchFamily="50" charset="-128"/>
              <a:ea typeface="Meiryo UI" panose="020B0604030504040204" pitchFamily="50" charset="-128"/>
            </a:endParaRPr>
          </a:p>
        </p:txBody>
      </p:sp>
      <p:sp>
        <p:nvSpPr>
          <p:cNvPr id="13" name="吹き出し: 角を丸めた四角形 12">
            <a:extLst>
              <a:ext uri="{FF2B5EF4-FFF2-40B4-BE49-F238E27FC236}">
                <a16:creationId xmlns:a16="http://schemas.microsoft.com/office/drawing/2014/main" id="{78356DEC-EECA-47C7-B363-7203BD948A3F}"/>
              </a:ext>
            </a:extLst>
          </p:cNvPr>
          <p:cNvSpPr/>
          <p:nvPr/>
        </p:nvSpPr>
        <p:spPr>
          <a:xfrm>
            <a:off x="5855177" y="268931"/>
            <a:ext cx="1917215" cy="738651"/>
          </a:xfrm>
          <a:prstGeom prst="wedgeRoundRectCallout">
            <a:avLst>
              <a:gd name="adj1" fmla="val 74277"/>
              <a:gd name="adj2" fmla="val 27533"/>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050" dirty="0">
                <a:latin typeface="Meiryo UI" panose="020B0604030504040204" pitchFamily="50" charset="-128"/>
                <a:ea typeface="Meiryo UI" panose="020B0604030504040204" pitchFamily="50" charset="-128"/>
              </a:rPr>
              <a:t>参加者番号付与スペース</a:t>
            </a:r>
            <a:endParaRPr kumimoji="1" lang="en-US" altLang="ja-JP" sz="1050" dirty="0">
              <a:latin typeface="Meiryo UI" panose="020B0604030504040204" pitchFamily="50" charset="-128"/>
              <a:ea typeface="Meiryo UI" panose="020B0604030504040204" pitchFamily="50" charset="-128"/>
            </a:endParaRPr>
          </a:p>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事務局が使用しますのでここに大学ロゴや写真等を配置しないようにしてください。</a:t>
            </a:r>
            <a:endParaRPr kumimoji="1" lang="en-US" altLang="ja-JP" sz="1050"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7478240C-E48A-42B9-A443-5FA343301FC6}"/>
              </a:ext>
            </a:extLst>
          </p:cNvPr>
          <p:cNvSpPr/>
          <p:nvPr/>
        </p:nvSpPr>
        <p:spPr>
          <a:xfrm>
            <a:off x="342180" y="268931"/>
            <a:ext cx="5026774" cy="95586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規定ページ数</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この表紙を含め６ページ（最大）</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提出データフォーマット</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 PDF</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　および　</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PowerPoint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（元ファイル）</a:t>
            </a:r>
          </a:p>
          <a:p>
            <a:r>
              <a:rPr kumimoji="1" lang="ja-JP" altLang="en-US" sz="1050" dirty="0">
                <a:solidFill>
                  <a:schemeClr val="tx1"/>
                </a:solidFill>
                <a:latin typeface="ＭＳ Ｐゴシック" panose="020B0600070205080204" pitchFamily="50" charset="-128"/>
                <a:ea typeface="ＭＳ Ｐゴシック" panose="020B0600070205080204" pitchFamily="50" charset="-128"/>
              </a:rPr>
              <a:t>（事務局側で</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PDF</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の修正が必要な場合に使用しますので、</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PowerPoint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（元ファイル）も必ず一緒にご提出ください）</a:t>
            </a:r>
            <a:endParaRPr kumimoji="1" lang="en-US" altLang="ja-JP" sz="1050" dirty="0">
              <a:solidFill>
                <a:schemeClr val="tx1"/>
              </a:solidFill>
              <a:latin typeface="ＭＳ Ｐゴシック" panose="020B0600070205080204" pitchFamily="50" charset="-128"/>
              <a:ea typeface="ＭＳ Ｐゴシック" panose="020B0600070205080204" pitchFamily="50" charset="-128"/>
            </a:endParaRPr>
          </a:p>
          <a:p>
            <a:r>
              <a:rPr kumimoji="1" lang="en-US" altLang="ja-JP" sz="1050" dirty="0">
                <a:solidFill>
                  <a:schemeClr val="tx1"/>
                </a:solidFill>
                <a:latin typeface="ＭＳ Ｐゴシック" panose="020B0600070205080204" pitchFamily="50" charset="-128"/>
                <a:ea typeface="ＭＳ Ｐゴシック" panose="020B0600070205080204" pitchFamily="50" charset="-128"/>
              </a:rPr>
              <a:t>【</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データサイズ</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 PDF</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のみ２</a:t>
            </a:r>
            <a:r>
              <a:rPr kumimoji="1" lang="en-US" altLang="ja-JP" sz="1050" dirty="0">
                <a:solidFill>
                  <a:schemeClr val="tx1"/>
                </a:solidFill>
                <a:latin typeface="ＭＳ Ｐゴシック" panose="020B0600070205080204" pitchFamily="50" charset="-128"/>
                <a:ea typeface="ＭＳ Ｐゴシック" panose="020B0600070205080204" pitchFamily="50" charset="-128"/>
              </a:rPr>
              <a:t>MB</a:t>
            </a:r>
            <a:r>
              <a:rPr kumimoji="1" lang="ja-JP" altLang="en-US" sz="1050" dirty="0">
                <a:solidFill>
                  <a:schemeClr val="tx1"/>
                </a:solidFill>
                <a:latin typeface="ＭＳ Ｐゴシック" panose="020B0600070205080204" pitchFamily="50" charset="-128"/>
                <a:ea typeface="ＭＳ Ｐゴシック" panose="020B0600070205080204" pitchFamily="50" charset="-128"/>
              </a:rPr>
              <a:t>以内</a:t>
            </a:r>
          </a:p>
        </p:txBody>
      </p:sp>
    </p:spTree>
    <p:extLst>
      <p:ext uri="{BB962C8B-B14F-4D97-AF65-F5344CB8AC3E}">
        <p14:creationId xmlns:p14="http://schemas.microsoft.com/office/powerpoint/2010/main" val="2023709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5FD8E0F-6D36-4999-967B-83AC1EA2C8CF}"/>
              </a:ext>
            </a:extLst>
          </p:cNvPr>
          <p:cNvSpPr txBox="1"/>
          <p:nvPr/>
        </p:nvSpPr>
        <p:spPr>
          <a:xfrm>
            <a:off x="727749" y="575182"/>
            <a:ext cx="8442380" cy="6278642"/>
          </a:xfrm>
          <a:prstGeom prst="rect">
            <a:avLst/>
          </a:prstGeom>
          <a:noFill/>
        </p:spPr>
        <p:txBody>
          <a:bodyPr wrap="square" rtlCol="0">
            <a:spAutoFit/>
          </a:bodyPr>
          <a:lstStyle/>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経歴</a:t>
            </a:r>
            <a:r>
              <a:rPr kumimoji="1" lang="en-US" altLang="ja-JP" sz="32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・出身県、学歴、学部・修士時代の所属、研究テーマ等。</a:t>
            </a:r>
            <a:endParaRPr kumimoji="1" lang="en-US" altLang="ja-JP" sz="20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自己</a:t>
            </a:r>
            <a:r>
              <a:rPr kumimoji="1" lang="en-US" altLang="ja-JP" sz="1600" dirty="0">
                <a:latin typeface="Meiryo UI" panose="020B0604030504040204" pitchFamily="50" charset="-128"/>
                <a:ea typeface="Meiryo UI" panose="020B0604030504040204" pitchFamily="50" charset="-128"/>
              </a:rPr>
              <a:t>PR</a:t>
            </a:r>
            <a:r>
              <a:rPr kumimoji="1" lang="ja-JP" altLang="en-US" sz="1600" dirty="0">
                <a:latin typeface="Meiryo UI" panose="020B0604030504040204" pitchFamily="50" charset="-128"/>
                <a:ea typeface="Meiryo UI" panose="020B0604030504040204" pitchFamily="50" charset="-128"/>
              </a:rPr>
              <a:t>と絡めても良い。</a:t>
            </a:r>
            <a:endParaRPr kumimoji="1" lang="en-US" altLang="ja-JP" sz="16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研究内容</a:t>
            </a:r>
            <a:r>
              <a:rPr kumimoji="1" lang="en-US" altLang="ja-JP" sz="32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・研究の背景、目的や手法、現在までの結果、今後の目標等。</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・社会にどのように役立つか、将来期待される応用分野について。</a:t>
            </a:r>
            <a:endParaRPr kumimoji="1" lang="en-US" altLang="ja-JP" sz="20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図や画像を用いると良い。</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文字数は少なめに、箇条書き等で記載。</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専門用語の使用は最小限に、分野外の人が理解できるよう分かりやすく記載。</a:t>
            </a:r>
            <a:endParaRPr kumimoji="1" lang="en-US" altLang="ja-JP" sz="16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自己</a:t>
            </a:r>
            <a:r>
              <a:rPr kumimoji="1" lang="en-US" altLang="ja-JP" sz="3200" dirty="0">
                <a:latin typeface="Meiryo UI" panose="020B0604030504040204" pitchFamily="50" charset="-128"/>
                <a:ea typeface="Meiryo UI" panose="020B0604030504040204" pitchFamily="50" charset="-128"/>
              </a:rPr>
              <a:t>PR】</a:t>
            </a:r>
          </a:p>
          <a:p>
            <a:r>
              <a:rPr kumimoji="1" lang="ja-JP" altLang="en-US" sz="2000" dirty="0">
                <a:latin typeface="Meiryo UI" panose="020B0604030504040204" pitchFamily="50" charset="-128"/>
                <a:ea typeface="Meiryo UI" panose="020B0604030504040204" pitchFamily="50" charset="-128"/>
              </a:rPr>
              <a:t>・論文投稿・学会発表</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国内・国際</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数、受賞歴、特許出願、研究を通して得たスキル・経験、留学等。</a:t>
            </a:r>
          </a:p>
          <a:p>
            <a:r>
              <a:rPr kumimoji="1" lang="ja-JP" altLang="en-US" sz="2000" dirty="0">
                <a:latin typeface="Meiryo UI" panose="020B0604030504040204" pitchFamily="50" charset="-128"/>
                <a:ea typeface="Meiryo UI" panose="020B0604030504040204" pitchFamily="50" charset="-128"/>
              </a:rPr>
              <a:t>・ご自身の人間性を伝える内容：趣味・特技など学業以外の活動等。</a:t>
            </a:r>
            <a:endParaRPr kumimoji="1" lang="en-US" altLang="ja-JP" sz="20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写真等を用いると良い。</a:t>
            </a:r>
            <a:endParaRPr kumimoji="1" lang="en-US" altLang="ja-JP" sz="2000" dirty="0">
              <a:latin typeface="Meiryo UI" panose="020B0604030504040204" pitchFamily="50" charset="-128"/>
              <a:ea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endParaRPr>
          </a:p>
          <a:p>
            <a:r>
              <a:rPr kumimoji="1" lang="en-US" altLang="ja-JP" sz="3200" dirty="0">
                <a:latin typeface="Meiryo UI" panose="020B0604030504040204" pitchFamily="50" charset="-128"/>
                <a:ea typeface="Meiryo UI" panose="020B0604030504040204" pitchFamily="50" charset="-128"/>
              </a:rPr>
              <a:t>【</a:t>
            </a:r>
            <a:r>
              <a:rPr kumimoji="1" lang="ja-JP" altLang="en-US" sz="3200" dirty="0">
                <a:latin typeface="Meiryo UI" panose="020B0604030504040204" pitchFamily="50" charset="-128"/>
                <a:ea typeface="Meiryo UI" panose="020B0604030504040204" pitchFamily="50" charset="-128"/>
              </a:rPr>
              <a:t>将来の展望</a:t>
            </a:r>
            <a:r>
              <a:rPr kumimoji="1" lang="en-US" altLang="ja-JP" sz="3200" dirty="0">
                <a:latin typeface="Meiryo UI" panose="020B0604030504040204" pitchFamily="50" charset="-128"/>
                <a:ea typeface="Meiryo UI" panose="020B0604030504040204" pitchFamily="50" charset="-128"/>
              </a:rPr>
              <a:t>】</a:t>
            </a:r>
          </a:p>
          <a:p>
            <a:r>
              <a:rPr kumimoji="1" lang="ja-JP" altLang="en-US" sz="2000" dirty="0">
                <a:latin typeface="Meiryo UI" panose="020B0604030504040204" pitchFamily="50" charset="-128"/>
                <a:ea typeface="Meiryo UI" panose="020B0604030504040204" pitchFamily="50" charset="-128"/>
              </a:rPr>
              <a:t>・どのような技術者・研究者になりたいか、どの分野でどのような仕事をしたいかなど、ご自身が目指す姿について。</a:t>
            </a:r>
            <a:endParaRPr kumimoji="1" lang="ja-JP" altLang="en-US" sz="3200"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F53289CA-3F72-49BE-BE3C-56D62866421C}"/>
              </a:ext>
            </a:extLst>
          </p:cNvPr>
          <p:cNvSpPr/>
          <p:nvPr/>
        </p:nvSpPr>
        <p:spPr>
          <a:xfrm>
            <a:off x="179104" y="131692"/>
            <a:ext cx="2745071" cy="45729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en-US" altLang="ja-JP" sz="2000" dirty="0">
                <a:solidFill>
                  <a:schemeClr val="tx1"/>
                </a:solidFill>
                <a:latin typeface="Meiryo UI" panose="020B0604030504040204" pitchFamily="50" charset="-128"/>
                <a:ea typeface="Meiryo UI" panose="020B0604030504040204" pitchFamily="50" charset="-128"/>
              </a:rPr>
              <a:t>2</a:t>
            </a:r>
            <a:r>
              <a:rPr kumimoji="1" lang="ja-JP" altLang="en-US" sz="2000" dirty="0">
                <a:solidFill>
                  <a:schemeClr val="tx1"/>
                </a:solidFill>
                <a:latin typeface="Meiryo UI" panose="020B0604030504040204" pitchFamily="50" charset="-128"/>
                <a:ea typeface="Meiryo UI" panose="020B0604030504040204" pitchFamily="50" charset="-128"/>
              </a:rPr>
              <a:t>ページ目以降の記載例</a:t>
            </a:r>
          </a:p>
        </p:txBody>
      </p:sp>
      <p:sp>
        <p:nvSpPr>
          <p:cNvPr id="5" name="四角形: 角を丸くする 4">
            <a:extLst>
              <a:ext uri="{FF2B5EF4-FFF2-40B4-BE49-F238E27FC236}">
                <a16:creationId xmlns:a16="http://schemas.microsoft.com/office/drawing/2014/main" id="{A82546E7-FEB2-4FD8-BA94-12EBD9FF6E13}"/>
              </a:ext>
            </a:extLst>
          </p:cNvPr>
          <p:cNvSpPr/>
          <p:nvPr/>
        </p:nvSpPr>
        <p:spPr>
          <a:xfrm>
            <a:off x="5305897" y="148470"/>
            <a:ext cx="4420999" cy="57884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r>
              <a:rPr lang="ja-JP" altLang="en-US" sz="1400" dirty="0">
                <a:latin typeface="Meiryo UI" panose="020B0604030504040204" pitchFamily="50" charset="-128"/>
                <a:ea typeface="Meiryo UI" panose="020B0604030504040204" pitchFamily="50" charset="-128"/>
              </a:rPr>
              <a:t>企業の方は人事担当や専門分野が異なる方もいるため、研究内容はわかりやすい言葉や図を用いて記載してください。</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143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65FD8E0F-6D36-4999-967B-83AC1EA2C8CF}"/>
              </a:ext>
            </a:extLst>
          </p:cNvPr>
          <p:cNvSpPr txBox="1"/>
          <p:nvPr/>
        </p:nvSpPr>
        <p:spPr>
          <a:xfrm>
            <a:off x="727749" y="868797"/>
            <a:ext cx="8442380" cy="4708981"/>
          </a:xfrm>
          <a:prstGeom prst="rect">
            <a:avLst/>
          </a:prstGeom>
          <a:noFill/>
        </p:spPr>
        <p:txBody>
          <a:bodyPr wrap="square" rtlCol="0">
            <a:spAutoFit/>
          </a:bodyPr>
          <a:lstStyle/>
          <a:p>
            <a:r>
              <a:rPr kumimoji="1" lang="ja-JP" altLang="en-US" sz="2000" dirty="0">
                <a:latin typeface="Meiryo UI" panose="020B0604030504040204" pitchFamily="50" charset="-128"/>
                <a:ea typeface="Meiryo UI" panose="020B0604030504040204" pitchFamily="50" charset="-128"/>
              </a:rPr>
              <a:t>・セッションは</a:t>
            </a: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回</a:t>
            </a:r>
            <a:r>
              <a:rPr kumimoji="1" lang="en-US" altLang="ja-JP" sz="2000" dirty="0">
                <a:latin typeface="Meiryo UI" panose="020B0604030504040204" pitchFamily="50" charset="-128"/>
                <a:ea typeface="Meiryo UI" panose="020B0604030504040204" pitchFamily="50" charset="-128"/>
              </a:rPr>
              <a:t>(1</a:t>
            </a:r>
            <a:r>
              <a:rPr kumimoji="1" lang="ja-JP" altLang="en-US" sz="2000" dirty="0">
                <a:latin typeface="Meiryo UI" panose="020B0604030504040204" pitchFamily="50" charset="-128"/>
                <a:ea typeface="Meiryo UI" panose="020B0604030504040204" pitchFamily="50" charset="-128"/>
              </a:rPr>
              <a:t>社</a:t>
            </a:r>
            <a:r>
              <a:rPr kumimoji="1" lang="en-US" altLang="ja-JP" sz="2000" dirty="0">
                <a:latin typeface="Meiryo UI" panose="020B0604030504040204" pitchFamily="50" charset="-128"/>
                <a:ea typeface="Meiryo UI" panose="020B0604030504040204" pitchFamily="50" charset="-128"/>
              </a:rPr>
              <a:t>)8</a:t>
            </a:r>
            <a:r>
              <a:rPr kumimoji="1" lang="ja-JP" altLang="en-US" sz="2000" dirty="0">
                <a:latin typeface="Meiryo UI" panose="020B0604030504040204" pitchFamily="50" charset="-128"/>
                <a:ea typeface="Meiryo UI" panose="020B0604030504040204" pitchFamily="50" charset="-128"/>
              </a:rPr>
              <a:t>分ですが、そのうち</a:t>
            </a:r>
            <a:r>
              <a:rPr kumimoji="1" lang="ja-JP" altLang="en-US" sz="2000" u="sng" dirty="0">
                <a:solidFill>
                  <a:srgbClr val="FF0000"/>
                </a:solidFill>
                <a:latin typeface="Meiryo UI" panose="020B0604030504040204" pitchFamily="50" charset="-128"/>
                <a:ea typeface="Meiryo UI" panose="020B0604030504040204" pitchFamily="50" charset="-128"/>
              </a:rPr>
              <a:t>プレゼン時間は</a:t>
            </a:r>
            <a:r>
              <a:rPr kumimoji="1" lang="en-US" altLang="ja-JP" sz="2000" u="sng" dirty="0">
                <a:solidFill>
                  <a:srgbClr val="FF0000"/>
                </a:solidFill>
                <a:latin typeface="Meiryo UI" panose="020B0604030504040204" pitchFamily="50" charset="-128"/>
                <a:ea typeface="Meiryo UI" panose="020B0604030504040204" pitchFamily="50" charset="-128"/>
              </a:rPr>
              <a:t>3</a:t>
            </a:r>
            <a:r>
              <a:rPr kumimoji="1" lang="ja-JP" altLang="en-US" sz="2000" u="sng" dirty="0">
                <a:solidFill>
                  <a:srgbClr val="FF0000"/>
                </a:solidFill>
                <a:latin typeface="Meiryo UI" panose="020B0604030504040204" pitchFamily="50" charset="-128"/>
                <a:ea typeface="Meiryo UI" panose="020B0604030504040204" pitchFamily="50" charset="-128"/>
              </a:rPr>
              <a:t>分程度</a:t>
            </a:r>
            <a:r>
              <a:rPr kumimoji="1" lang="ja-JP" altLang="en-US" sz="2000" dirty="0">
                <a:latin typeface="Meiryo UI" panose="020B0604030504040204" pitchFamily="50" charset="-128"/>
                <a:ea typeface="Meiryo UI" panose="020B0604030504040204" pitchFamily="50" charset="-128"/>
              </a:rPr>
              <a:t>に収めて、相手の質問を促すなどインタラクティブに進めてください。</a:t>
            </a:r>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・提出するプレゼン資料</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最大</a:t>
            </a:r>
            <a:r>
              <a:rPr kumimoji="1" lang="en-US" altLang="ja-JP" sz="2000" dirty="0">
                <a:latin typeface="Meiryo UI" panose="020B0604030504040204" pitchFamily="50" charset="-128"/>
                <a:ea typeface="Meiryo UI" panose="020B0604030504040204" pitchFamily="50" charset="-128"/>
              </a:rPr>
              <a:t>6</a:t>
            </a:r>
            <a:r>
              <a:rPr kumimoji="1" lang="ja-JP" altLang="en-US" sz="2000" dirty="0">
                <a:latin typeface="Meiryo UI" panose="020B0604030504040204" pitchFamily="50" charset="-128"/>
                <a:ea typeface="Meiryo UI" panose="020B0604030504040204" pitchFamily="50" charset="-128"/>
              </a:rPr>
              <a:t>枚</a:t>
            </a:r>
            <a:r>
              <a:rPr kumimoji="1" lang="en-US" altLang="ja-JP" sz="2000" dirty="0">
                <a:latin typeface="Meiryo UI" panose="020B0604030504040204" pitchFamily="50" charset="-128"/>
                <a:ea typeface="Meiryo UI" panose="020B0604030504040204" pitchFamily="50" charset="-128"/>
              </a:rPr>
              <a:t>)</a:t>
            </a:r>
            <a:r>
              <a:rPr kumimoji="1" lang="ja-JP" altLang="en-US" sz="2000" dirty="0">
                <a:latin typeface="Meiryo UI" panose="020B0604030504040204" pitchFamily="50" charset="-128"/>
                <a:ea typeface="Meiryo UI" panose="020B0604030504040204" pitchFamily="50" charset="-128"/>
              </a:rPr>
              <a:t>に対して当日のプレゼン時間は</a:t>
            </a:r>
            <a:r>
              <a:rPr kumimoji="1" lang="en-US" altLang="ja-JP" sz="2000" dirty="0">
                <a:latin typeface="Meiryo UI" panose="020B0604030504040204" pitchFamily="50" charset="-128"/>
                <a:ea typeface="Meiryo UI" panose="020B0604030504040204" pitchFamily="50" charset="-128"/>
              </a:rPr>
              <a:t>3</a:t>
            </a:r>
            <a:r>
              <a:rPr kumimoji="1" lang="ja-JP" altLang="en-US" sz="2000" dirty="0">
                <a:latin typeface="Meiryo UI" panose="020B0604030504040204" pitchFamily="50" charset="-128"/>
                <a:ea typeface="Meiryo UI" panose="020B0604030504040204" pitchFamily="50" charset="-128"/>
              </a:rPr>
              <a:t>分程度と短いので、「要点」、「自分が一番伝えたい内容」について、</a:t>
            </a:r>
            <a:r>
              <a:rPr kumimoji="1" lang="ja-JP" altLang="en-US" sz="2000" u="sng" dirty="0">
                <a:solidFill>
                  <a:srgbClr val="FF0000"/>
                </a:solidFill>
                <a:latin typeface="Meiryo UI" panose="020B0604030504040204" pitchFamily="50" charset="-128"/>
                <a:ea typeface="Meiryo UI" panose="020B0604030504040204" pitchFamily="50" charset="-128"/>
              </a:rPr>
              <a:t>ポイントを絞ってプレゼンする</a:t>
            </a:r>
            <a:r>
              <a:rPr kumimoji="1" lang="ja-JP" altLang="en-US" sz="2000" dirty="0">
                <a:latin typeface="Meiryo UI" panose="020B0604030504040204" pitchFamily="50" charset="-128"/>
                <a:ea typeface="Meiryo UI" panose="020B0604030504040204" pitchFamily="50" charset="-128"/>
              </a:rPr>
              <a:t>ようにしてください。</a:t>
            </a:r>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・当日のセッションでは、このプレゼン資料だけでなく、ご自身が別途用意した動画等を使ってプレゼンしても</a:t>
            </a:r>
            <a:r>
              <a:rPr kumimoji="1" lang="en-US" altLang="ja-JP" sz="2000" dirty="0">
                <a:latin typeface="Meiryo UI" panose="020B0604030504040204" pitchFamily="50" charset="-128"/>
                <a:ea typeface="Meiryo UI" panose="020B0604030504040204" pitchFamily="50" charset="-128"/>
              </a:rPr>
              <a:t>OK</a:t>
            </a:r>
            <a:r>
              <a:rPr kumimoji="1" lang="ja-JP" altLang="en-US" sz="2000" dirty="0">
                <a:latin typeface="Meiryo UI" panose="020B0604030504040204" pitchFamily="50" charset="-128"/>
                <a:ea typeface="Meiryo UI" panose="020B0604030504040204" pitchFamily="50" charset="-128"/>
              </a:rPr>
              <a:t>です。</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（例）研究内容・実験風景の動画、自己紹介・趣味の動画など</a:t>
            </a:r>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（注）動画を使用する方は、当日不具合で時間を取られることが無いよう、動作・音声に問題がないか、事前に各自でテストをしてください。</a:t>
            </a:r>
            <a:endParaRPr kumimoji="1" lang="en-US" altLang="ja-JP" sz="2000" dirty="0">
              <a:latin typeface="Meiryo UI" panose="020B0604030504040204" pitchFamily="50" charset="-128"/>
              <a:ea typeface="Meiryo UI" panose="020B0604030504040204" pitchFamily="50" charset="-128"/>
            </a:endParaRPr>
          </a:p>
          <a:p>
            <a:endParaRPr kumimoji="1" lang="en-US" altLang="ja-JP" sz="2000" dirty="0">
              <a:latin typeface="Meiryo UI" panose="020B0604030504040204" pitchFamily="50" charset="-128"/>
              <a:ea typeface="Meiryo UI" panose="020B0604030504040204" pitchFamily="50" charset="-128"/>
            </a:endParaRPr>
          </a:p>
          <a:p>
            <a:r>
              <a:rPr kumimoji="1" lang="ja-JP" altLang="en-US" sz="2000" dirty="0">
                <a:latin typeface="Meiryo UI" panose="020B0604030504040204" pitchFamily="50" charset="-128"/>
                <a:ea typeface="Meiryo UI" panose="020B0604030504040204" pitchFamily="50" charset="-128"/>
              </a:rPr>
              <a:t>・研究内容に関して詳しく質問される場合がありますので、専門的な資料（投稿論文、学会発表スライド等）を別途用意しておくと良いでしょう。</a:t>
            </a:r>
            <a:endParaRPr kumimoji="1" lang="en-US" altLang="ja-JP" sz="2000" dirty="0">
              <a:latin typeface="Meiryo UI" panose="020B0604030504040204" pitchFamily="50" charset="-128"/>
              <a:ea typeface="Meiryo UI" panose="020B0604030504040204" pitchFamily="50" charset="-128"/>
            </a:endParaRPr>
          </a:p>
        </p:txBody>
      </p:sp>
      <p:sp>
        <p:nvSpPr>
          <p:cNvPr id="12" name="四角形: 角を丸くする 11">
            <a:extLst>
              <a:ext uri="{FF2B5EF4-FFF2-40B4-BE49-F238E27FC236}">
                <a16:creationId xmlns:a16="http://schemas.microsoft.com/office/drawing/2014/main" id="{F53289CA-3F72-49BE-BE3C-56D62866421C}"/>
              </a:ext>
            </a:extLst>
          </p:cNvPr>
          <p:cNvSpPr/>
          <p:nvPr/>
        </p:nvSpPr>
        <p:spPr>
          <a:xfrm>
            <a:off x="179105" y="198804"/>
            <a:ext cx="5080792" cy="45729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000" dirty="0">
                <a:latin typeface="Meiryo UI" panose="020B0604030504040204" pitchFamily="50" charset="-128"/>
                <a:ea typeface="Meiryo UI" panose="020B0604030504040204" pitchFamily="50" charset="-128"/>
              </a:rPr>
              <a:t>「ドクター・プレゼン・セッション」当日の</a:t>
            </a:r>
            <a:r>
              <a:rPr kumimoji="1" lang="ja-JP" altLang="en-US" sz="2000" dirty="0">
                <a:solidFill>
                  <a:schemeClr val="tx1"/>
                </a:solidFill>
                <a:latin typeface="Meiryo UI" panose="020B0604030504040204" pitchFamily="50" charset="-128"/>
                <a:ea typeface="Meiryo UI" panose="020B0604030504040204" pitchFamily="50" charset="-128"/>
              </a:rPr>
              <a:t>注意事項</a:t>
            </a:r>
          </a:p>
        </p:txBody>
      </p:sp>
    </p:spTree>
    <p:extLst>
      <p:ext uri="{BB962C8B-B14F-4D97-AF65-F5344CB8AC3E}">
        <p14:creationId xmlns:p14="http://schemas.microsoft.com/office/powerpoint/2010/main" val="340133320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2AE2A60DF48FF4C8E77B9B9BD2DED19" ma:contentTypeVersion="7" ma:contentTypeDescription="新しいドキュメントを作成します。" ma:contentTypeScope="" ma:versionID="72a7f54e8455cea5f18a283f5b68d82f">
  <xsd:schema xmlns:xsd="http://www.w3.org/2001/XMLSchema" xmlns:xs="http://www.w3.org/2001/XMLSchema" xmlns:p="http://schemas.microsoft.com/office/2006/metadata/properties" xmlns:ns2="15cf4777-13c7-40ec-aad5-af3a008686de" targetNamespace="http://schemas.microsoft.com/office/2006/metadata/properties" ma:root="true" ma:fieldsID="81a0782a719aea75fa6d17cdb3fe71a0" ns2:_="">
    <xsd:import namespace="15cf4777-13c7-40ec-aad5-af3a008686d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cf4777-13c7-40ec-aad5-af3a008686d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6499C0-C831-4B22-A082-D6EF050CF97B}">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EC4304F8-16EE-4212-9D66-2D672C471E5A}">
  <ds:schemaRefs>
    <ds:schemaRef ds:uri="http://schemas.microsoft.com/sharepoint/v3/contenttype/forms"/>
  </ds:schemaRefs>
</ds:datastoreItem>
</file>

<file path=customXml/itemProps3.xml><?xml version="1.0" encoding="utf-8"?>
<ds:datastoreItem xmlns:ds="http://schemas.openxmlformats.org/officeDocument/2006/customXml" ds:itemID="{9606744D-0ED4-466B-B703-EF77A280D29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cf4777-13c7-40ec-aad5-af3a008686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203</TotalTime>
  <Words>648</Words>
  <Application>Microsoft Office PowerPoint</Application>
  <PresentationFormat>A4 210 x 297 mm</PresentationFormat>
  <Paragraphs>49</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横浜国立大学</dc:creator>
  <cp:lastModifiedBy>横浜国立大学 成長戦略教育研究センター</cp:lastModifiedBy>
  <cp:revision>33</cp:revision>
  <dcterms:created xsi:type="dcterms:W3CDTF">2020-08-27T01:34:36Z</dcterms:created>
  <dcterms:modified xsi:type="dcterms:W3CDTF">2022-08-01T05:15:08Z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0x01010042AE2A60DF48FF4C8E77B9B9BD2DED19</vt:lpwstr>
  </property>
</Properties>
</file>